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1"/>
  </p:notesMasterIdLst>
  <p:sldIdLst>
    <p:sldId id="281" r:id="rId2"/>
    <p:sldId id="282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4" r:id="rId14"/>
    <p:sldId id="275" r:id="rId15"/>
    <p:sldId id="272" r:id="rId16"/>
    <p:sldId id="276" r:id="rId17"/>
    <p:sldId id="277" r:id="rId18"/>
    <p:sldId id="278" r:id="rId19"/>
    <p:sldId id="283" r:id="rId20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AFCC94B1-C259-49FC-AD98-27B2BBDF115B}">
          <p14:sldIdLst>
            <p14:sldId id="281"/>
            <p14:sldId id="282"/>
            <p14:sldId id="258"/>
            <p14:sldId id="259"/>
            <p14:sldId id="262"/>
            <p14:sldId id="263"/>
            <p14:sldId id="264"/>
            <p14:sldId id="265"/>
            <p14:sldId id="266"/>
            <p14:sldId id="267"/>
            <p14:sldId id="269"/>
            <p14:sldId id="270"/>
            <p14:sldId id="274"/>
            <p14:sldId id="275"/>
            <p14:sldId id="272"/>
            <p14:sldId id="276"/>
            <p14:sldId id="277"/>
            <p14:sldId id="278"/>
            <p14:sldId id="283"/>
          </p14:sldIdLst>
        </p14:section>
        <p14:section name="Untitled Section" id="{42F7C210-B8F7-4F76-850F-00874FD9DB47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2987"/>
    <a:srgbClr val="27492F"/>
    <a:srgbClr val="30563A"/>
    <a:srgbClr val="1C3422"/>
    <a:srgbClr val="40744E"/>
    <a:srgbClr val="B2E8C4"/>
    <a:srgbClr val="4A8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5" autoAdjust="0"/>
    <p:restoredTop sz="94672" autoAdjust="0"/>
  </p:normalViewPr>
  <p:slideViewPr>
    <p:cSldViewPr>
      <p:cViewPr>
        <p:scale>
          <a:sx n="66" d="100"/>
          <a:sy n="66" d="100"/>
        </p:scale>
        <p:origin x="-2850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0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C3C972-A432-4B6C-8D89-8C5B46167FBE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D2BA8258-E37A-4879-A0DE-BC44B73C5506}" type="pres">
      <dgm:prSet presAssocID="{46C3C972-A432-4B6C-8D89-8C5B46167F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1ED5EB65-320E-487C-8490-1A5DB27D9F38}" type="presOf" srcId="{46C3C972-A432-4B6C-8D89-8C5B46167FBE}" destId="{D2BA8258-E37A-4879-A0DE-BC44B73C5506}" srcOrd="0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E090D9D-312D-4AA0-8A7A-D9D5C4658FBE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DC0A5BE-5B57-4DB9-906C-2252C80E39F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68967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438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4359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9374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5365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4976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1004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30078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15436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91205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22928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09666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3830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79596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97964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5983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60541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43892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2440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0A5BE-5B57-4DB9-906C-2252C80E39F0}" type="slidenum">
              <a:rPr lang="he-IL" smtClean="0"/>
              <a:t>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79386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8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0F4194-D140-4784-8BA2-74E830B6B90F}" type="datetimeFigureOut">
              <a:rPr lang="he-IL" smtClean="0"/>
              <a:t>ח'/שבט/תשע"ו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D9A2B6-2E3A-46BC-8007-3A796B743389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8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916" y="2276872"/>
            <a:ext cx="7106500" cy="1143000"/>
          </a:xfrm>
          <a:noFill/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marL="0" indent="0" algn="ctr" rtl="0">
              <a:buNone/>
            </a:pPr>
            <a:r>
              <a:rPr lang="en-US" i="1" dirty="0">
                <a:solidFill>
                  <a:srgbClr val="27492F"/>
                </a:solidFill>
              </a:rPr>
              <a:t>TRACE </a:t>
            </a:r>
            <a:r>
              <a:rPr lang="en-US" i="1" dirty="0" smtClean="0">
                <a:solidFill>
                  <a:srgbClr val="27492F"/>
                </a:solidFill>
              </a:rPr>
              <a:t>R&amp;D - PCB </a:t>
            </a:r>
            <a:r>
              <a:rPr lang="en-US" i="1" dirty="0">
                <a:solidFill>
                  <a:srgbClr val="27492F"/>
                </a:solidFill>
              </a:rPr>
              <a:t>DESIGN</a:t>
            </a:r>
            <a:endParaRPr lang="he-IL" i="1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59632" y="2924944"/>
            <a:ext cx="6400800" cy="3474720"/>
          </a:xfrm>
        </p:spPr>
        <p:txBody>
          <a:bodyPr/>
          <a:lstStyle/>
          <a:p>
            <a:pPr marL="45720" indent="0" algn="l" rtl="0">
              <a:buNone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" indent="0" algn="l" rtl="0"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" indent="0" algn="ctr" rtl="0">
              <a:buNone/>
            </a:pPr>
            <a:r>
              <a:rPr lang="en-US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 </a:t>
            </a:r>
            <a:r>
              <a:rPr lang="en-US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Engineering &amp; Design </a:t>
            </a:r>
            <a:r>
              <a:rPr lang="en-US" sz="2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 </a:t>
            </a:r>
            <a:r>
              <a:rPr lang="en-US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Company</a:t>
            </a:r>
          </a:p>
          <a:p>
            <a:pPr marL="45720" indent="0" algn="ctr" rtl="0">
              <a:buNone/>
            </a:pPr>
            <a:endParaRPr lang="en-US" sz="2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" indent="0" algn="ctr" rtl="0">
              <a:buNone/>
            </a:pPr>
            <a:r>
              <a:rPr lang="en-US" sz="3600" i="1" dirty="0" smtClean="0">
                <a:solidFill>
                  <a:srgbClr val="5F2987"/>
                </a:solidFill>
              </a:rPr>
              <a:t>Presentation</a:t>
            </a:r>
            <a:endParaRPr lang="he-IL" sz="3600" i="1" dirty="0">
              <a:solidFill>
                <a:srgbClr val="5F2987"/>
              </a:solidFill>
            </a:endParaRPr>
          </a:p>
          <a:p>
            <a:pPr marL="45720" indent="0" algn="l" rtl="0">
              <a:buNone/>
            </a:pPr>
            <a:endParaRPr lang="he-IL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" indent="0" algn="l" rtl="0">
              <a:buNone/>
            </a:pPr>
            <a:endParaRPr lang="he-I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1052736"/>
            <a:ext cx="1832011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33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0000">
        <p14:ripple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132817"/>
            <a:ext cx="6512511" cy="86409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PCB Design Tools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17148" y="3937861"/>
            <a:ext cx="3456384" cy="230425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Cadence  Allegro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Mentor Expedition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err="1" smtClean="0"/>
              <a:t>Altium</a:t>
            </a:r>
            <a:r>
              <a:rPr lang="en-US" i="1" dirty="0" smtClean="0"/>
              <a:t> Designer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CAM350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VALOR</a:t>
            </a:r>
            <a:endParaRPr lang="he-IL" i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9552" y="188640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1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 rtl="0">
              <a:buFont typeface="Georgia" pitchFamily="18" charset="0"/>
              <a:buNone/>
            </a:pPr>
            <a:r>
              <a:rPr lang="en-US" sz="3600" smtClean="0">
                <a:solidFill>
                  <a:srgbClr val="27492F"/>
                </a:solidFill>
              </a:rPr>
              <a:t>Schematic Tools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9552" y="1052736"/>
            <a:ext cx="3744416" cy="2088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ORCAD capture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ALTIUM Designer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DESIGN Capture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DX Designer</a:t>
            </a:r>
            <a:endParaRPr lang="he-IL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7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PCB Data migration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6400800" cy="3474720"/>
          </a:xfrm>
        </p:spPr>
        <p:txBody>
          <a:bodyPr>
            <a:normAutofit fontScale="92500" lnSpcReduction="1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PCB layout conversion</a:t>
            </a:r>
            <a:endParaRPr lang="en-US" i="1" dirty="0">
              <a:solidFill>
                <a:srgbClr val="5F2987"/>
              </a:solidFill>
            </a:endParaRP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Gerber level verifications</a:t>
            </a:r>
          </a:p>
          <a:p>
            <a:pPr lvl="1" algn="l" rtl="0">
              <a:buFont typeface="Wingdings" pitchFamily="2" charset="2"/>
              <a:buChar char="v"/>
            </a:pPr>
            <a:endParaRPr lang="en-US" i="1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Schematic conversion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/>
              <a:t> </a:t>
            </a:r>
            <a:r>
              <a:rPr lang="en-US" i="1" dirty="0" smtClean="0"/>
              <a:t>Logical level verifications</a:t>
            </a:r>
          </a:p>
          <a:p>
            <a:pPr lvl="1" algn="l" rtl="0">
              <a:buFont typeface="Wingdings" pitchFamily="2" charset="2"/>
              <a:buChar char="v"/>
            </a:pPr>
            <a:endParaRPr lang="en-US" i="1" dirty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Library conversion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/>
              <a:t> </a:t>
            </a:r>
            <a:r>
              <a:rPr lang="en-US" i="1" dirty="0" smtClean="0"/>
              <a:t>Symbols &amp; Footprints verifications</a:t>
            </a:r>
            <a:endParaRPr lang="en-US" i="1" dirty="0">
              <a:solidFill>
                <a:srgbClr val="5F2987"/>
              </a:solidFill>
            </a:endParaRPr>
          </a:p>
          <a:p>
            <a:pPr marL="45720" indent="0"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365760" lvl="1" indent="0" algn="l" rtl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083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Analysis Services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6400800" cy="252028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Signal Integrity Analysis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EMI Analysis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Thermal Analysis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Power </a:t>
            </a:r>
            <a:r>
              <a:rPr lang="en-US" i="1" dirty="0"/>
              <a:t>Integrity </a:t>
            </a:r>
            <a:r>
              <a:rPr lang="en-US" i="1" dirty="0" smtClean="0"/>
              <a:t>Analysis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Analog simulation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3212976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1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 rtl="0">
              <a:buFont typeface="Georgia" pitchFamily="18" charset="0"/>
              <a:buNone/>
            </a:pPr>
            <a:r>
              <a:rPr lang="en-US" sz="3600" smtClean="0">
                <a:solidFill>
                  <a:srgbClr val="27492F"/>
                </a:solidFill>
              </a:rPr>
              <a:t>Analysis Tools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3202" y="4005064"/>
            <a:ext cx="5630966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Cadence </a:t>
            </a:r>
            <a:r>
              <a:rPr lang="en-US" i="1" dirty="0" err="1" smtClean="0"/>
              <a:t>Sigrity</a:t>
            </a:r>
            <a:r>
              <a:rPr lang="en-US" i="1" dirty="0" smtClean="0"/>
              <a:t> SI/PI and </a:t>
            </a:r>
            <a:r>
              <a:rPr lang="en-US" i="1" dirty="0" err="1" smtClean="0"/>
              <a:t>PowerDC</a:t>
            </a:r>
            <a:endParaRPr lang="en-US" i="1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Mentor </a:t>
            </a:r>
            <a:r>
              <a:rPr lang="en-US" i="1" dirty="0" err="1" smtClean="0"/>
              <a:t>Hyperlynx</a:t>
            </a:r>
            <a:r>
              <a:rPr lang="en-US" i="1" dirty="0" smtClean="0"/>
              <a:t> SI GHz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Mentor </a:t>
            </a:r>
            <a:r>
              <a:rPr lang="en-US" i="1" dirty="0" err="1" smtClean="0"/>
              <a:t>Hyperlynx</a:t>
            </a:r>
            <a:r>
              <a:rPr lang="en-US" i="1" dirty="0" smtClean="0"/>
              <a:t> PI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Mentor </a:t>
            </a:r>
            <a:r>
              <a:rPr lang="en-US" i="1" dirty="0" err="1" smtClean="0"/>
              <a:t>Hyperlynx</a:t>
            </a:r>
            <a:r>
              <a:rPr lang="en-US" i="1" dirty="0" smtClean="0"/>
              <a:t> Thermal</a:t>
            </a:r>
            <a:endParaRPr lang="he-IL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1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Analysis Services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6552728" cy="2592288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Signal Integrity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Pre-route and post-route Signal Integrity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SI compliance verification for an existing design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Reflection &amp; Ringing Waveform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Eye-diagram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Crosstalk analysis </a:t>
            </a:r>
            <a:endParaRPr lang="he-IL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9552" y="4149080"/>
            <a:ext cx="6512511" cy="93610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1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 rtl="0">
              <a:buFont typeface="Georgia" pitchFamily="18" charset="0"/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EMI Analysis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2834" y="5074149"/>
            <a:ext cx="754462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i="1" dirty="0"/>
              <a:t>Radiated Emissions (RF) simulation and analysis</a:t>
            </a:r>
          </a:p>
          <a:p>
            <a:pPr marL="45720" indent="0" algn="l" rtl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54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Analysis Services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7992888" cy="4176464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Thermal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Identifying points of weakness in thermal design (hot spots)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Looking for zones of stagnation (</a:t>
            </a:r>
            <a:r>
              <a:rPr lang="en-US" i="1" dirty="0" err="1" smtClean="0"/>
              <a:t>Iow</a:t>
            </a:r>
            <a:r>
              <a:rPr lang="en-US" i="1" dirty="0" smtClean="0"/>
              <a:t> cooling efficiency)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Identifying overstressed components (junction temperature  </a:t>
            </a:r>
            <a:br>
              <a:rPr lang="en-US" i="1" dirty="0" smtClean="0"/>
            </a:br>
            <a:r>
              <a:rPr lang="en-US" i="1" dirty="0" smtClean="0"/>
              <a:t>  exceeding established value)</a:t>
            </a:r>
            <a:br>
              <a:rPr lang="en-US" i="1" dirty="0" smtClean="0"/>
            </a:br>
            <a:endParaRPr lang="en-US" i="1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Power Integrity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DC Drop Analysis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Decoupling Analysis</a:t>
            </a:r>
            <a:endParaRPr lang="he-IL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8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Simulation Services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124744"/>
            <a:ext cx="6400800" cy="216024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Analog circuits Simulation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Digital </a:t>
            </a:r>
            <a:r>
              <a:rPr lang="en-US" i="1" dirty="0"/>
              <a:t>circuits </a:t>
            </a:r>
            <a:r>
              <a:rPr lang="en-US" i="1" dirty="0" smtClean="0"/>
              <a:t>Simulation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/>
              <a:t>Mixed circuits </a:t>
            </a:r>
            <a:r>
              <a:rPr lang="en-US" i="1" dirty="0" smtClean="0"/>
              <a:t>Simulation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/>
              <a:t>Power circuits </a:t>
            </a:r>
            <a:endParaRPr lang="he-IL" i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3284984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1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 rtl="0">
              <a:buFont typeface="Georgia" pitchFamily="18" charset="0"/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Simulation Tools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4077072"/>
            <a:ext cx="2592288" cy="1660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latin typeface="+mj-lt"/>
              </a:rPr>
              <a:t>PSPICE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latin typeface="+mj-lt"/>
              </a:rPr>
              <a:t>LT SPICE</a:t>
            </a:r>
            <a:endParaRPr lang="he-IL" i="1" dirty="0" smtClean="0">
              <a:latin typeface="+mj-lt"/>
            </a:endParaRPr>
          </a:p>
          <a:p>
            <a:pPr algn="l" rtl="0"/>
            <a:endParaRPr lang="he-I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984776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Manufacturing Services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6400800" cy="347472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Fabrication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Assembly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Component Sourcing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3D Analysis and Printing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CAM Validation</a:t>
            </a:r>
          </a:p>
          <a:p>
            <a:pPr marL="45720" indent="0" algn="l" rtl="0">
              <a:buNone/>
            </a:pPr>
            <a:endParaRPr lang="he-IL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29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6864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TRACE PCB DESIGN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0446" y="1268760"/>
            <a:ext cx="9036496" cy="485192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Large pool of highly experienced designers with expertise in multi</a:t>
            </a:r>
            <a:br>
              <a:rPr lang="en-US" i="1" dirty="0" smtClean="0"/>
            </a:br>
            <a:r>
              <a:rPr lang="en-US" i="1" dirty="0" smtClean="0"/>
              <a:t>  tools &amp; technologies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Easy scale up of the resources as per the design requirements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We will work around your schedule with flexible timings to meet</a:t>
            </a:r>
            <a:br>
              <a:rPr lang="en-US" i="1" dirty="0" smtClean="0"/>
            </a:br>
            <a:r>
              <a:rPr lang="en-US" i="1" dirty="0" smtClean="0"/>
              <a:t>  your requirements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More reliable and consistent in the quality of deliverables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Extensive design process &amp; Quality checks – ISO9001:2008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Offer 24x7 design support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On &amp; Offsite design support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Expert project management, open communication &amp; Daily status</a:t>
            </a:r>
            <a:br>
              <a:rPr lang="en-US" i="1" dirty="0" smtClean="0"/>
            </a:br>
            <a:r>
              <a:rPr lang="en-US" i="1" dirty="0" smtClean="0"/>
              <a:t>  reports</a:t>
            </a:r>
          </a:p>
          <a:p>
            <a:pPr marL="45720" indent="0" algn="l" rtl="0">
              <a:buNone/>
            </a:pPr>
            <a:endParaRPr lang="he-I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8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Engagement Models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1268760"/>
            <a:ext cx="7272808" cy="3618736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Project based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Fixed Bid- TRACE PCB Takes complete ownership</a:t>
            </a:r>
            <a:br>
              <a:rPr lang="en-US" i="1" dirty="0" smtClean="0"/>
            </a:br>
            <a:endParaRPr lang="en-US" i="1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Time &amp; Material (T&amp;M)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Provide staff both On-site &amp; Off-shore ownership for </a:t>
            </a:r>
            <a:br>
              <a:rPr lang="en-US" i="1" dirty="0" smtClean="0"/>
            </a:br>
            <a:r>
              <a:rPr lang="en-US" i="1" dirty="0" smtClean="0"/>
              <a:t>  project activities</a:t>
            </a:r>
            <a:br>
              <a:rPr lang="en-US" i="1" dirty="0" smtClean="0"/>
            </a:br>
            <a:endParaRPr lang="en-US" i="1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>
                <a:solidFill>
                  <a:srgbClr val="5F2987"/>
                </a:solidFill>
              </a:rPr>
              <a:t>Offshore Development Centre</a:t>
            </a:r>
          </a:p>
          <a:p>
            <a:pPr lvl="1" algn="l" rtl="0">
              <a:buFont typeface="Wingdings" pitchFamily="2" charset="2"/>
              <a:buChar char="v"/>
            </a:pPr>
            <a:r>
              <a:rPr lang="en-US" i="1" dirty="0" smtClean="0"/>
              <a:t>Dedicated team for specific customer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96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44824"/>
            <a:ext cx="6512511" cy="1143000"/>
          </a:xfrm>
        </p:spPr>
        <p:txBody>
          <a:bodyPr/>
          <a:lstStyle/>
          <a:p>
            <a:pPr marL="0" indent="0" algn="ctr" rtl="0">
              <a:buNone/>
            </a:pPr>
            <a:r>
              <a:rPr lang="en-US" sz="3600" i="1" dirty="0" smtClean="0">
                <a:solidFill>
                  <a:srgbClr val="27492F"/>
                </a:solidFill>
              </a:rPr>
              <a:t>Thank you</a:t>
            </a:r>
            <a:endParaRPr lang="he-IL" sz="3600" i="1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30965" y="2924944"/>
            <a:ext cx="6400800" cy="1787071"/>
          </a:xfrm>
          <a:noFill/>
          <a:ln>
            <a:noFill/>
          </a:ln>
        </p:spPr>
        <p:txBody>
          <a:bodyPr/>
          <a:lstStyle/>
          <a:p>
            <a:pPr marL="45720" indent="0" algn="ctr" rtl="0">
              <a:buNone/>
            </a:pPr>
            <a:r>
              <a:rPr lang="en-US" i="1" dirty="0" smtClean="0">
                <a:solidFill>
                  <a:srgbClr val="5F2987"/>
                </a:solidFill>
              </a:rPr>
              <a:t>For more details kindly visit        </a:t>
            </a:r>
            <a:endParaRPr lang="en-US" i="1" dirty="0">
              <a:solidFill>
                <a:srgbClr val="5F2987"/>
              </a:solidFill>
            </a:endParaRPr>
          </a:p>
          <a:p>
            <a:pPr marL="45720" indent="0" algn="ctr" rtl="0">
              <a:buNone/>
            </a:pPr>
            <a:r>
              <a:rPr lang="en-US" i="1" dirty="0" smtClean="0"/>
              <a:t>www.tracepcb.com  </a:t>
            </a:r>
          </a:p>
          <a:p>
            <a:pPr marL="45720" indent="0" algn="ctr" rtl="0">
              <a:buNone/>
            </a:pPr>
            <a:endParaRPr lang="he-I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6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368495" cy="93610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>
                <a:solidFill>
                  <a:srgbClr val="27492F"/>
                </a:solidFill>
              </a:rPr>
              <a:t>About Us</a:t>
            </a:r>
            <a:r>
              <a:rPr lang="en-US" sz="4800" dirty="0"/>
              <a:t/>
            </a:r>
            <a:br>
              <a:rPr lang="en-US" sz="4800" dirty="0"/>
            </a:b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412776"/>
            <a:ext cx="8280920" cy="347472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/>
              <a:t>An Engineering Service Company specializes </a:t>
            </a:r>
            <a:r>
              <a:rPr lang="en-US" i="1" dirty="0" smtClean="0"/>
              <a:t>in Design,  </a:t>
            </a:r>
            <a:br>
              <a:rPr lang="en-US" i="1" dirty="0" smtClean="0"/>
            </a:br>
            <a:r>
              <a:rPr lang="en-US" i="1" dirty="0" smtClean="0"/>
              <a:t>  </a:t>
            </a:r>
            <a:r>
              <a:rPr lang="en-US" i="1" dirty="0"/>
              <a:t>Analysis and Manufacturing services.</a:t>
            </a:r>
            <a:br>
              <a:rPr lang="en-US" i="1" dirty="0"/>
            </a:br>
            <a:endParaRPr lang="en-US" i="1" dirty="0"/>
          </a:p>
          <a:p>
            <a:pPr algn="l" rtl="0">
              <a:buFont typeface="Wingdings" pitchFamily="2" charset="2"/>
              <a:buChar char="v"/>
            </a:pPr>
            <a:r>
              <a:rPr lang="en-US" i="1" dirty="0"/>
              <a:t>Established in 1998 with the corporate office </a:t>
            </a:r>
            <a:r>
              <a:rPr lang="en-US" i="1" dirty="0" smtClean="0"/>
              <a:t>in </a:t>
            </a:r>
            <a:r>
              <a:rPr lang="en-US" i="1" dirty="0" err="1" smtClean="0"/>
              <a:t>Raanana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 </a:t>
            </a:r>
            <a:r>
              <a:rPr lang="en-US" i="1" dirty="0"/>
              <a:t>Israel.</a:t>
            </a:r>
            <a:br>
              <a:rPr lang="en-US" i="1" dirty="0"/>
            </a:br>
            <a:endParaRPr lang="en-US" i="1" dirty="0"/>
          </a:p>
          <a:p>
            <a:pPr algn="l" rtl="0">
              <a:buFont typeface="Wingdings" pitchFamily="2" charset="2"/>
              <a:buChar char="v"/>
            </a:pPr>
            <a:r>
              <a:rPr lang="en-US" i="1" dirty="0"/>
              <a:t>Expert engineers with an average experience of 10+ </a:t>
            </a:r>
            <a:r>
              <a:rPr lang="en-US" i="1" dirty="0" smtClean="0"/>
              <a:t>years of</a:t>
            </a:r>
            <a:br>
              <a:rPr lang="en-US" i="1" dirty="0" smtClean="0"/>
            </a:br>
            <a:r>
              <a:rPr lang="en-US" i="1" dirty="0" smtClean="0"/>
              <a:t>  </a:t>
            </a:r>
            <a:r>
              <a:rPr lang="en-US" i="1" dirty="0"/>
              <a:t>experience.</a:t>
            </a:r>
          </a:p>
          <a:p>
            <a:pPr algn="l" rtl="0">
              <a:buFont typeface="Wingdings" pitchFamily="2" charset="2"/>
              <a:buChar char="v"/>
            </a:pPr>
            <a:endParaRPr lang="he-I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08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6512511" cy="792088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Organization Structure</a:t>
            </a:r>
            <a:endParaRPr lang="he-IL" sz="3600" dirty="0">
              <a:solidFill>
                <a:srgbClr val="27492F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99667800"/>
              </p:ext>
            </p:extLst>
          </p:nvPr>
        </p:nvGraphicFramePr>
        <p:xfrm>
          <a:off x="383793" y="953140"/>
          <a:ext cx="835292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ounded Rectangle 15"/>
          <p:cNvSpPr/>
          <p:nvPr/>
        </p:nvSpPr>
        <p:spPr>
          <a:xfrm>
            <a:off x="6335478" y="1264908"/>
            <a:ext cx="2448272" cy="1008113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Manufacturing &amp; Assembly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Lead: Valery</a:t>
            </a:r>
            <a:r>
              <a:rPr lang="en-US" sz="16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 </a:t>
            </a:r>
            <a:endParaRPr lang="he-IL" dirty="0">
              <a:solidFill>
                <a:schemeClr val="tx1"/>
              </a:solidFill>
              <a:latin typeface="Andalus" pitchFamily="18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335478" y="2897692"/>
            <a:ext cx="2448272" cy="1031512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Development &amp; Library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Lead: Alex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Total Designer: 2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024761" y="3933056"/>
            <a:ext cx="2019073" cy="9599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Rounded Rectangle 30"/>
          <p:cNvSpPr/>
          <p:nvPr/>
        </p:nvSpPr>
        <p:spPr>
          <a:xfrm>
            <a:off x="6338866" y="4560498"/>
            <a:ext cx="2477241" cy="1039571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SI / EMI </a:t>
            </a:r>
          </a:p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Analysis &amp; Simulation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 Lead: Vadim P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533128" y="4546492"/>
            <a:ext cx="2200493" cy="1053577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he-IL" sz="1600" dirty="0" smtClean="0">
                <a:solidFill>
                  <a:srgbClr val="5F2987"/>
                </a:solidFill>
                <a:latin typeface="+mj-lt"/>
              </a:rPr>
              <a:t> </a:t>
            </a:r>
            <a:r>
              <a:rPr lang="en-US" sz="1600" dirty="0">
                <a:solidFill>
                  <a:srgbClr val="5F2987"/>
                </a:solidFill>
              </a:rPr>
              <a:t>Expedition</a:t>
            </a:r>
            <a:r>
              <a:rPr lang="he-IL" sz="1600" dirty="0" smtClean="0">
                <a:solidFill>
                  <a:srgbClr val="5F2987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rgbClr val="5F2987"/>
                </a:solidFill>
                <a:latin typeface="+mj-lt"/>
              </a:rPr>
              <a:t>MENTOR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</a:rPr>
              <a:t>Lead: Roman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</a:rPr>
              <a:t>Total Designer: 3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11561" y="2914419"/>
            <a:ext cx="2432276" cy="1062701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ORCAD &amp; Cadence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Lead: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VadimK</a:t>
            </a:r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Total Designer: 6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11562" y="4576981"/>
            <a:ext cx="2432274" cy="1101487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ALTIUM Designer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Lead: Evgeny</a:t>
            </a:r>
            <a:endParaRPr lang="en-US" dirty="0" smtClean="0">
              <a:solidFill>
                <a:schemeClr val="tx1"/>
              </a:solidFill>
              <a:latin typeface="+mj-lt"/>
              <a:cs typeface="Andalus" pitchFamily="18" charset="-78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Total Designer: 3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3533128" y="1264908"/>
            <a:ext cx="2200494" cy="1021695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Product Design 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Analog Lead: Eli </a:t>
            </a:r>
          </a:p>
          <a:p>
            <a:pPr algn="l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Digital Lead: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Roi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00783" y="1268760"/>
            <a:ext cx="2432274" cy="1052177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Marketing &amp; </a:t>
            </a:r>
          </a:p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Consulting</a:t>
            </a:r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Lead: Dov Pinto</a:t>
            </a:r>
            <a:endParaRPr lang="he-IL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555845" y="3099654"/>
            <a:ext cx="2199000" cy="606428"/>
          </a:xfrm>
          <a:prstGeom prst="roundRect">
            <a:avLst/>
          </a:prstGeom>
          <a:noFill/>
          <a:ln w="19050">
            <a:solidFill>
              <a:srgbClr val="30563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dirty="0" smtClean="0">
                <a:solidFill>
                  <a:srgbClr val="5F2987"/>
                </a:solidFill>
                <a:latin typeface="+mj-lt"/>
                <a:cs typeface="Andalus" pitchFamily="18" charset="-78"/>
              </a:rPr>
              <a:t>Administration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+mj-lt"/>
                <a:cs typeface="Andalus" pitchFamily="18" charset="-78"/>
              </a:rPr>
              <a:t>Lead: Shira</a:t>
            </a:r>
            <a:endParaRPr lang="he-IL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5800396" y="2280699"/>
            <a:ext cx="552684" cy="781236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4572000" y="2366555"/>
            <a:ext cx="0" cy="672508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066168" y="2278557"/>
            <a:ext cx="489677" cy="767653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4604105" y="3785155"/>
            <a:ext cx="0" cy="703072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3033057" y="4041072"/>
            <a:ext cx="523751" cy="743867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844808" y="3977120"/>
            <a:ext cx="458583" cy="767152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3069268" y="3446864"/>
            <a:ext cx="463860" cy="7815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5844808" y="3417516"/>
            <a:ext cx="463860" cy="7815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>
          <a:xfrm>
            <a:off x="494613" y="6093297"/>
            <a:ext cx="6077030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Total Employees: </a:t>
            </a:r>
            <a:r>
              <a:rPr lang="en-US" sz="2400" i="1" dirty="0" smtClean="0"/>
              <a:t>18</a:t>
            </a:r>
            <a:endParaRPr lang="he-IL" sz="2400" i="1" dirty="0"/>
          </a:p>
          <a:p>
            <a:pPr algn="l" rtl="0">
              <a:buFont typeface="Wingdings" pitchFamily="2" charset="2"/>
              <a:buChar char="v"/>
            </a:pPr>
            <a:endParaRPr lang="en-US" sz="2000" i="1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5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Our Core Services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6400800" cy="1584176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Design Services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Analysis &amp; Simulation Services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Manufacturing Services</a:t>
            </a:r>
            <a:endParaRPr lang="he-IL" i="1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67544" y="3212976"/>
            <a:ext cx="8136904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1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 rtl="0">
              <a:buFont typeface="Georgia" pitchFamily="18" charset="0"/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Turnkey Solutions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95536" y="4145415"/>
            <a:ext cx="7344816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Product Design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Design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Library development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</a:t>
            </a:r>
            <a:r>
              <a:rPr lang="en-US" i="1" dirty="0"/>
              <a:t>Data migration </a:t>
            </a:r>
            <a:r>
              <a:rPr lang="en-US" i="1" dirty="0" smtClean="0"/>
              <a:t>&amp; Re-Design </a:t>
            </a:r>
            <a:endParaRPr lang="he-IL" i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1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Product Design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7920880" cy="4896544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High-speed Digital, Analog &amp; Mixed signal design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Embedded, FPGA &amp; CPLD based design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Power supply designs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Designs with High speed memory devices &amp; High speed</a:t>
            </a:r>
            <a:br>
              <a:rPr lang="en-US" i="1" dirty="0" smtClean="0"/>
            </a:br>
            <a:r>
              <a:rPr lang="en-US" i="1" dirty="0" smtClean="0"/>
              <a:t> </a:t>
            </a:r>
            <a:r>
              <a:rPr lang="en-US" i="1" dirty="0"/>
              <a:t> </a:t>
            </a:r>
            <a:r>
              <a:rPr lang="en-US" i="1" dirty="0" smtClean="0"/>
              <a:t>communication interfaces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Electrical Design from component selection &amp; Schematic </a:t>
            </a:r>
            <a:br>
              <a:rPr lang="en-US" i="1" dirty="0" smtClean="0"/>
            </a:br>
            <a:r>
              <a:rPr lang="en-US" i="1" dirty="0" smtClean="0"/>
              <a:t>  entry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Design &amp; 3D Step Modeling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Building of prototypes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Board bring-up, testing &amp; design validation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FPGA verification testing (VHDL)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Transformation to production phase</a:t>
            </a:r>
          </a:p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endParaRPr lang="he-I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13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232591" cy="692696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PCB Design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1520" y="764704"/>
            <a:ext cx="8892480" cy="6048672"/>
          </a:xfrm>
        </p:spPr>
        <p:txBody>
          <a:bodyPr>
            <a:normAutofit fontScale="85000" lnSpcReduction="2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High speed Digital designs, Analog designs, mixed designs, </a:t>
            </a:r>
          </a:p>
          <a:p>
            <a:pPr marL="45720" indent="0" algn="l" rtl="0">
              <a:buNone/>
            </a:pPr>
            <a:r>
              <a:rPr lang="en-US" sz="2300" i="1" dirty="0"/>
              <a:t> </a:t>
            </a:r>
            <a:r>
              <a:rPr lang="en-US" sz="2300" i="1" dirty="0" smtClean="0"/>
              <a:t>   power &amp; RF  design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Signal Integrity EMC &amp; EMI Compliant designs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PCBs with DFM, DFT, DFA requirements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PCBs with Controlled impedance requirements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PCBs for mechanical constrained designs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PCBs for Flexi, Rigid &amp; Rigid-Flex designs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HDI designs with via-in-pad, bling via, buried via &amp; micro </a:t>
            </a:r>
            <a:r>
              <a:rPr lang="en-US" sz="2300" i="1" dirty="0" err="1" smtClean="0"/>
              <a:t>vias</a:t>
            </a:r>
            <a:endParaRPr lang="en-US" sz="2300" i="1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Effectively used via stacking &amp; staggering technology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High frequency PCBs of up to 10Gbps Ethernet &amp; 800MHz BUS speed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High layer count PCBs of up to 24 layers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Dense PCBs with pin count of 18000+pins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PCBs with high pin density of 540 pins/sq. inch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High component count PCBs;&gt; 5000 components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Designs with fine pitch BGAs of 0.4mm &amp; 0.5mm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Designs with high pin count full matrix BGA+2400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300" i="1" dirty="0" smtClean="0"/>
              <a:t>Designs with 3mils/3mils trace &amp; spacing</a:t>
            </a:r>
          </a:p>
          <a:p>
            <a:pPr algn="l" rtl="0">
              <a:buFont typeface="Wingdings" pitchFamily="2" charset="2"/>
              <a:buChar char="v"/>
            </a:pPr>
            <a:endParaRPr lang="he-IL" sz="18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877272"/>
            <a:ext cx="1978396" cy="729691"/>
          </a:xfrm>
          <a:prstGeom prst="rect">
            <a:avLst/>
          </a:prstGeom>
          <a:solidFill>
            <a:srgbClr val="B2E8C4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0233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6512511" cy="10631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PCB Design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8712968" cy="5184576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400" i="1" dirty="0" smtClean="0"/>
              <a:t>Designs with various memory interfaces DDR3, DDR2, DDR,</a:t>
            </a:r>
            <a:br>
              <a:rPr lang="en-US" sz="2400" i="1" dirty="0" smtClean="0"/>
            </a:br>
            <a:r>
              <a:rPr lang="en-US" sz="2400" i="1" dirty="0" smtClean="0"/>
              <a:t>  Rambus SDRAM, QDR, Flash, CompactFlash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 smtClean="0"/>
              <a:t>Designs with interfaces like XAUI,SERDES,SPI-4,POE,GbE,10GbE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</a:t>
            </a:r>
            <a:r>
              <a:rPr lang="en-US" sz="2400" i="1" dirty="0" err="1" smtClean="0"/>
              <a:t>PCle</a:t>
            </a:r>
            <a:r>
              <a:rPr lang="en-US" sz="2400" i="1" dirty="0" smtClean="0"/>
              <a:t>, PCIX, </a:t>
            </a:r>
            <a:r>
              <a:rPr lang="en-US" sz="2400" i="1" dirty="0" err="1" smtClean="0"/>
              <a:t>cPCI</a:t>
            </a:r>
            <a:r>
              <a:rPr lang="en-US" sz="2400" i="1" dirty="0" smtClean="0"/>
              <a:t>, Rocket IO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the interfaces SCSI,SDIO,LVDS,RVDS,USB,UART,I2C.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video applications HDMI,DVI, Composite Video,</a:t>
            </a:r>
            <a:br>
              <a:rPr lang="en-US" sz="2400" i="1" dirty="0" smtClean="0"/>
            </a:br>
            <a:r>
              <a:rPr lang="en-US" sz="2400" i="1" dirty="0" smtClean="0"/>
              <a:t>  S-Video, VGA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Bluetooth, </a:t>
            </a:r>
            <a:r>
              <a:rPr lang="en-US" sz="2400" i="1" dirty="0" err="1" smtClean="0"/>
              <a:t>WiFi</a:t>
            </a:r>
            <a:r>
              <a:rPr lang="en-US" sz="2400" i="1" dirty="0" smtClean="0"/>
              <a:t>, GPS &amp; GPRS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Intel based Atom processors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for the Mobile phones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FPGA &amp; ASIC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400" i="1" dirty="0"/>
              <a:t>Designs </a:t>
            </a:r>
            <a:r>
              <a:rPr lang="en-US" sz="2400" i="1" dirty="0" smtClean="0"/>
              <a:t>with printed antennas</a:t>
            </a:r>
            <a:endParaRPr lang="en-US" sz="2100" dirty="0" smtClean="0"/>
          </a:p>
          <a:p>
            <a:pPr algn="l" rtl="0">
              <a:buFont typeface="Wingdings" pitchFamily="2" charset="2"/>
              <a:buChar char="v"/>
            </a:pPr>
            <a:endParaRPr lang="he-IL" sz="2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0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560840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PCB Library Development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7435" y="937496"/>
            <a:ext cx="6696744" cy="2898656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endParaRPr lang="en-US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New Library Development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Library management solutions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Library conversions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Library verifications</a:t>
            </a:r>
            <a:endParaRPr lang="he-IL" i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3435461"/>
            <a:ext cx="6512511" cy="78925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1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 rtl="0">
              <a:buFont typeface="Georgia" pitchFamily="18" charset="0"/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Library Tools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9552" y="4438411"/>
            <a:ext cx="4960168" cy="2088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r" defTabSz="914400" rtl="1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IPC LP Wizard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Allegro Design Workbench (ADW)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3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512511" cy="11430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600" dirty="0" smtClean="0">
                <a:solidFill>
                  <a:srgbClr val="27492F"/>
                </a:solidFill>
              </a:rPr>
              <a:t>PCB Library Standards</a:t>
            </a:r>
            <a:endParaRPr lang="he-IL" sz="3600" dirty="0">
              <a:solidFill>
                <a:srgbClr val="27492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603132" cy="532859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Schematic symbols are created as per the IEEE standards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/>
              <a:t>PCB footprint &amp; </a:t>
            </a:r>
            <a:r>
              <a:rPr lang="en-US" i="1" dirty="0" err="1"/>
              <a:t>padstack</a:t>
            </a:r>
            <a:r>
              <a:rPr lang="en-US" i="1" dirty="0"/>
              <a:t> </a:t>
            </a:r>
            <a:r>
              <a:rPr lang="en-US" i="1" dirty="0" smtClean="0"/>
              <a:t>creations as per the recommendations made </a:t>
            </a:r>
            <a:r>
              <a:rPr lang="en-US" i="1" dirty="0"/>
              <a:t>in IPC- 2221 and IPC-2222 </a:t>
            </a:r>
            <a:r>
              <a:rPr lang="en-US" i="1" dirty="0" smtClean="0"/>
              <a:t>standards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PCB footprint &amp; </a:t>
            </a:r>
            <a:r>
              <a:rPr lang="en-US" i="1" dirty="0" err="1" smtClean="0"/>
              <a:t>padstack</a:t>
            </a:r>
            <a:r>
              <a:rPr lang="en-US" i="1" dirty="0" smtClean="0"/>
              <a:t> naming as per IPC-2220 standards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Drill tolerances as per the IPC-2615 standards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i="1" dirty="0" smtClean="0"/>
              <a:t>Customer defined guidelines </a:t>
            </a:r>
            <a:endParaRPr lang="he-IL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39543"/>
            <a:ext cx="1722206" cy="121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6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rippl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ipstream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953</TotalTime>
  <Words>608</Words>
  <Application>Microsoft Office PowerPoint</Application>
  <PresentationFormat>On-screen Show (4:3)</PresentationFormat>
  <Paragraphs>202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Slipstream</vt:lpstr>
      <vt:lpstr>TRACE R&amp;D - PCB DESIGN</vt:lpstr>
      <vt:lpstr>About Us </vt:lpstr>
      <vt:lpstr>Organization Structure</vt:lpstr>
      <vt:lpstr>Our Core Services</vt:lpstr>
      <vt:lpstr>Product Design</vt:lpstr>
      <vt:lpstr>PCB Design</vt:lpstr>
      <vt:lpstr>PCB Design</vt:lpstr>
      <vt:lpstr>PCB Library Development</vt:lpstr>
      <vt:lpstr>PCB Library Standards</vt:lpstr>
      <vt:lpstr>PCB Design Tools</vt:lpstr>
      <vt:lpstr>PCB Data migration</vt:lpstr>
      <vt:lpstr>Analysis Services</vt:lpstr>
      <vt:lpstr>Analysis Services</vt:lpstr>
      <vt:lpstr>Analysis Services</vt:lpstr>
      <vt:lpstr>Simulation Services</vt:lpstr>
      <vt:lpstr>Manufacturing Services</vt:lpstr>
      <vt:lpstr>TRACE PCB DESIGN</vt:lpstr>
      <vt:lpstr>Engagement Models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TRACE PCB DESIGN</dc:title>
  <dc:creator>shira ozeri</dc:creator>
  <cp:lastModifiedBy>valerym</cp:lastModifiedBy>
  <cp:revision>136</cp:revision>
  <cp:lastPrinted>2015-01-11T07:39:53Z</cp:lastPrinted>
  <dcterms:created xsi:type="dcterms:W3CDTF">2015-01-08T13:05:24Z</dcterms:created>
  <dcterms:modified xsi:type="dcterms:W3CDTF">2016-01-18T11:25:07Z</dcterms:modified>
</cp:coreProperties>
</file>